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현빈" initials="김현" lastIdx="1" clrIdx="0">
    <p:extLst>
      <p:ext uri="{19B8F6BF-5375-455C-9EA6-DF929625EA0E}">
        <p15:presenceInfo xmlns:p15="http://schemas.microsoft.com/office/powerpoint/2012/main" userId="d3d1bfacdd42d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3"/>
    <a:srgbClr val="8F8FFF"/>
    <a:srgbClr val="A088F8"/>
    <a:srgbClr val="999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9B20E-300D-4D76-A00C-FE743933C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CEA63-2E6A-4AE1-B9F7-163AE09C0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A2792-BF13-4F18-96C6-E21640C5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1523-0FA4-4A5D-B803-DB6AD08A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43055-C7A0-4AAD-85A5-D012F796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32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ECFB2-8BA3-42E6-993E-BEEBC1C9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4BFFB-1FF7-4DEA-86F7-80DE376BC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4EBD-46F6-4541-8246-603A12B3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84CC0-846E-4FD7-8FFB-B6B748E8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F1E12-F908-4038-852A-1CE93068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8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1903DC-82C2-4B70-9F1A-5BD2E8DBB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40420-A5DB-410A-AA89-018E7C4E7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4F1BE-7735-41C3-9362-65986AE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0F705-1AB5-4CB5-B96B-35A9D811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E6961-F506-4701-A623-A4CA4594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3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305C-A395-4876-B135-0A8CF79A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CD45B-E4C9-4182-8742-C7B5B9FD6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BC379-7AF9-4AEC-B2ED-6FF5EA1E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9B9AF-771E-4DAF-A416-89F31CA7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293D3-793F-4924-B0A9-465E5C81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3FA80-0052-47E1-9653-24DB4597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FC65B-0C73-4254-BCFA-14671562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D129D-57BF-4BC1-88DA-2C2A82B7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0A69A-9467-4C85-A488-8EE21A97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435B6-2013-4531-A9EF-5A6CABA2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6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50775-4B14-4945-95E8-E34139DB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54EC2-6910-414E-9A22-065DF5F26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31192-D42B-4A59-9349-B536CDD8D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9476FA-280F-4BE4-9853-FCBEF034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43395-78E0-492B-B4DA-8EE2E9CE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C78F5A-B22A-4D7E-AAA3-4A67F0E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760F1-A44C-4A8F-990F-96BBFF3E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4F019-B5E9-46BB-87B4-F6F3FD4D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9D2CB8-340F-49F7-86BC-173855252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1A44DA-B04A-4437-91FD-C894F587E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2AA21-798C-4B79-8E0A-A82E3B96B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24210B-DB6B-4B52-91E7-99396EAE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24F8B4-E3AC-4D12-8F8B-C302C5FA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7BAB30-C7A9-4A8A-93E6-8BD24F93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29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F018A-5E95-456C-A6C0-571912E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2B78B6-C2C6-44C4-9511-691212BD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867703-6E4F-4D44-9B33-14C13C2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290E45-57EC-4B51-82AC-0945132D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2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26C845-AA93-498E-931E-EBF2E31A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8A690D-A757-4690-9735-C47A8AB7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F6647-1C58-4AFC-B035-86C14F15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0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153C9-EE0B-410D-81D7-D1AC49B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94167-3EB8-4509-B518-A070D55E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EF0090-D0E8-4DEE-821B-07076441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5AE502-F01A-4021-BC3F-E0ED8676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CDB63-D35B-4DAD-AFFD-396CA0CA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ABDC72-E78C-4B7A-9E07-DAA71B35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4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4AF0C-40F3-489A-808B-0E734E4A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D9778E-36A0-403B-9960-BAA77B4AE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45576F-79F7-4572-A47D-12529C883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D0C068-468A-4589-ABA4-D38BC967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4C470-A18E-48FD-BA72-5559F7D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409ED-638D-43F7-BF24-7342EA7D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2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E96C4A-1768-407A-80C1-956D15DC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2975A-7E98-4EE4-B4CB-83B5D4E0D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0E5AC-8A10-484F-82F9-3E4714204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882AB-187B-4E36-8A49-EEADDB6DDFC2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0390-226E-4320-B733-9E768CADB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819ED-6B87-4582-A21E-C92D5330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626E3-43F2-49EA-B11A-88F1165FA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2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F04EB0-3158-40CF-9BCF-8B7AD8693E89}"/>
              </a:ext>
            </a:extLst>
          </p:cNvPr>
          <p:cNvSpPr/>
          <p:nvPr/>
        </p:nvSpPr>
        <p:spPr>
          <a:xfrm>
            <a:off x="-1" y="0"/>
            <a:ext cx="7687734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3DE00-7DAB-4ACE-BE0C-6078B3B74DF7}"/>
              </a:ext>
            </a:extLst>
          </p:cNvPr>
          <p:cNvSpPr txBox="1"/>
          <p:nvPr/>
        </p:nvSpPr>
        <p:spPr>
          <a:xfrm>
            <a:off x="697713" y="3044279"/>
            <a:ext cx="6508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AWS</a:t>
            </a: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를 이용한 서비스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990F3-833B-4697-A0B0-5B15D0EB2540}"/>
              </a:ext>
            </a:extLst>
          </p:cNvPr>
          <p:cNvSpPr txBox="1"/>
          <p:nvPr/>
        </p:nvSpPr>
        <p:spPr>
          <a:xfrm>
            <a:off x="697713" y="2582614"/>
            <a:ext cx="1998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Team : Orca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026" name="Picture 2" descr="아마존 웹 서비스 - 나무위키">
            <a:extLst>
              <a:ext uri="{FF2B5EF4-FFF2-40B4-BE49-F238E27FC236}">
                <a16:creationId xmlns:a16="http://schemas.microsoft.com/office/drawing/2014/main" id="{4DBD5C02-9346-46C0-967D-08B3D1D6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97" y="2565231"/>
            <a:ext cx="4169908" cy="21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55A1EA9-8D64-4E3F-9B44-49C0E26C8935}"/>
              </a:ext>
            </a:extLst>
          </p:cNvPr>
          <p:cNvSpPr txBox="1"/>
          <p:nvPr/>
        </p:nvSpPr>
        <p:spPr>
          <a:xfrm>
            <a:off x="1534399" y="6560743"/>
            <a:ext cx="1358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KimHyeonBeen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DC942B-F3C0-4B27-8C67-C1F1C114A6C3}"/>
              </a:ext>
            </a:extLst>
          </p:cNvPr>
          <p:cNvSpPr txBox="1"/>
          <p:nvPr/>
        </p:nvSpPr>
        <p:spPr>
          <a:xfrm>
            <a:off x="6388018" y="6560743"/>
            <a:ext cx="1299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JangSooYoung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5F006A-1C04-4FFD-B004-97FFBF773986}"/>
              </a:ext>
            </a:extLst>
          </p:cNvPr>
          <p:cNvSpPr txBox="1"/>
          <p:nvPr/>
        </p:nvSpPr>
        <p:spPr>
          <a:xfrm>
            <a:off x="2899304" y="6560743"/>
            <a:ext cx="969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OhNaYeon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19D7FD-1E8F-4F9F-A4EC-ABBBBBD6C4A0}"/>
              </a:ext>
            </a:extLst>
          </p:cNvPr>
          <p:cNvSpPr txBox="1"/>
          <p:nvPr/>
        </p:nvSpPr>
        <p:spPr>
          <a:xfrm>
            <a:off x="3875063" y="6560743"/>
            <a:ext cx="1377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HwangSungMin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787F3F-626F-404C-8354-DC2A7FE8F39E}"/>
              </a:ext>
            </a:extLst>
          </p:cNvPr>
          <p:cNvSpPr txBox="1"/>
          <p:nvPr/>
        </p:nvSpPr>
        <p:spPr>
          <a:xfrm>
            <a:off x="5258562" y="6560743"/>
            <a:ext cx="1123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LeeJoonHee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EE00F2-FBF1-4252-AD0A-CA4F87DBAC7D}"/>
              </a:ext>
            </a:extLst>
          </p:cNvPr>
          <p:cNvSpPr txBox="1"/>
          <p:nvPr/>
        </p:nvSpPr>
        <p:spPr>
          <a:xfrm>
            <a:off x="4261262" y="2828835"/>
            <a:ext cx="3669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A088F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Orca Cloud</a:t>
            </a:r>
            <a:endParaRPr lang="ko-KR" altLang="en-US" sz="4800" dirty="0">
              <a:solidFill>
                <a:srgbClr val="A088F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CB782-DA0D-48CB-B883-40EBBBBB871B}"/>
              </a:ext>
            </a:extLst>
          </p:cNvPr>
          <p:cNvSpPr txBox="1"/>
          <p:nvPr/>
        </p:nvSpPr>
        <p:spPr>
          <a:xfrm>
            <a:off x="4283644" y="3659832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S3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기반의 클라우드 스토리지 서비스</a:t>
            </a:r>
          </a:p>
        </p:txBody>
      </p:sp>
    </p:spTree>
    <p:extLst>
      <p:ext uri="{BB962C8B-B14F-4D97-AF65-F5344CB8AC3E}">
        <p14:creationId xmlns:p14="http://schemas.microsoft.com/office/powerpoint/2010/main" val="39413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13EAFD-F7BB-43C3-82D9-AF7192EBEE53}"/>
              </a:ext>
            </a:extLst>
          </p:cNvPr>
          <p:cNvGrpSpPr/>
          <p:nvPr/>
        </p:nvGrpSpPr>
        <p:grpSpPr>
          <a:xfrm>
            <a:off x="1861458" y="2538692"/>
            <a:ext cx="8469082" cy="1780616"/>
            <a:chOff x="1861458" y="2538692"/>
            <a:chExt cx="8469082" cy="17806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6BBB2F3-30FC-4C86-B1C3-859F8EE66872}"/>
                </a:ext>
              </a:extLst>
            </p:cNvPr>
            <p:cNvGrpSpPr/>
            <p:nvPr/>
          </p:nvGrpSpPr>
          <p:grpSpPr>
            <a:xfrm>
              <a:off x="1861458" y="2538692"/>
              <a:ext cx="1807029" cy="1780616"/>
              <a:chOff x="1861458" y="2787733"/>
              <a:chExt cx="1807029" cy="1780616"/>
            </a:xfrm>
          </p:grpSpPr>
          <p:pic>
            <p:nvPicPr>
              <p:cNvPr id="5" name="그래픽 4" descr="서버">
                <a:extLst>
                  <a:ext uri="{FF2B5EF4-FFF2-40B4-BE49-F238E27FC236}">
                    <a16:creationId xmlns:a16="http://schemas.microsoft.com/office/drawing/2014/main" id="{B91E1478-4DB6-4E46-89D5-B4BA93E9F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23706" y="2787733"/>
                <a:ext cx="1282534" cy="128253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FF097F-CADD-416C-8719-93B973ED2FED}"/>
                  </a:ext>
                </a:extLst>
              </p:cNvPr>
              <p:cNvSpPr txBox="1"/>
              <p:nvPr/>
            </p:nvSpPr>
            <p:spPr>
              <a:xfrm>
                <a:off x="1861458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WEB SERVER</a:t>
                </a:r>
                <a:endPara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6EDF7D7-344C-4F01-BA77-15A560F36111}"/>
                </a:ext>
              </a:extLst>
            </p:cNvPr>
            <p:cNvGrpSpPr/>
            <p:nvPr/>
          </p:nvGrpSpPr>
          <p:grpSpPr>
            <a:xfrm>
              <a:off x="5192485" y="2538692"/>
              <a:ext cx="1807029" cy="1780616"/>
              <a:chOff x="5192485" y="2787733"/>
              <a:chExt cx="1807029" cy="1780616"/>
            </a:xfrm>
          </p:grpSpPr>
          <p:pic>
            <p:nvPicPr>
              <p:cNvPr id="9" name="그래픽 8" descr="서버">
                <a:extLst>
                  <a:ext uri="{FF2B5EF4-FFF2-40B4-BE49-F238E27FC236}">
                    <a16:creationId xmlns:a16="http://schemas.microsoft.com/office/drawing/2014/main" id="{45984BE0-80C3-47CA-8C5B-6A47784FA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54733" y="2787733"/>
                <a:ext cx="1282534" cy="128253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301E6C-C903-44D7-8E18-0A8497693A8E}"/>
                  </a:ext>
                </a:extLst>
              </p:cNvPr>
              <p:cNvSpPr txBox="1"/>
              <p:nvPr/>
            </p:nvSpPr>
            <p:spPr>
              <a:xfrm>
                <a:off x="5192485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WAS SERVER</a:t>
                </a:r>
                <a:endPara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C7E784-FA3C-4E45-BB69-12445F32A469}"/>
                </a:ext>
              </a:extLst>
            </p:cNvPr>
            <p:cNvGrpSpPr/>
            <p:nvPr/>
          </p:nvGrpSpPr>
          <p:grpSpPr>
            <a:xfrm>
              <a:off x="8523511" y="2538692"/>
              <a:ext cx="1807029" cy="1780616"/>
              <a:chOff x="8523511" y="2787733"/>
              <a:chExt cx="1807029" cy="1780616"/>
            </a:xfrm>
          </p:grpSpPr>
          <p:pic>
            <p:nvPicPr>
              <p:cNvPr id="8" name="그래픽 7" descr="데이터베이스">
                <a:extLst>
                  <a:ext uri="{FF2B5EF4-FFF2-40B4-BE49-F238E27FC236}">
                    <a16:creationId xmlns:a16="http://schemas.microsoft.com/office/drawing/2014/main" id="{624C2ECE-566C-45A7-BFA3-4186502D1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5760" y="2787733"/>
                <a:ext cx="1282533" cy="128253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CC0A91-776A-4B6D-B3D8-7A1354CA4339}"/>
                  </a:ext>
                </a:extLst>
              </p:cNvPr>
              <p:cNvSpPr txBox="1"/>
              <p:nvPr/>
            </p:nvSpPr>
            <p:spPr>
              <a:xfrm>
                <a:off x="8523511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DATABASE</a:t>
                </a:r>
                <a:endParaRPr lang="ko-KR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A226E2-E849-426C-995B-6260C2638F1A}"/>
              </a:ext>
            </a:extLst>
          </p:cNvPr>
          <p:cNvGrpSpPr/>
          <p:nvPr/>
        </p:nvGrpSpPr>
        <p:grpSpPr>
          <a:xfrm>
            <a:off x="3766953" y="2995457"/>
            <a:ext cx="1327066" cy="547317"/>
            <a:chOff x="3668487" y="2881683"/>
            <a:chExt cx="1327066" cy="547317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82F1ECD-63A8-475B-B46E-AB675ECA6052}"/>
                </a:ext>
              </a:extLst>
            </p:cNvPr>
            <p:cNvSpPr/>
            <p:nvPr/>
          </p:nvSpPr>
          <p:spPr>
            <a:xfrm>
              <a:off x="3865419" y="2881683"/>
              <a:ext cx="1130134" cy="161739"/>
            </a:xfrm>
            <a:prstGeom prst="rightArrow">
              <a:avLst>
                <a:gd name="adj1" fmla="val 50000"/>
                <a:gd name="adj2" fmla="val 1196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F44136D9-5A21-49D4-B74D-1A0A08DA51E7}"/>
                </a:ext>
              </a:extLst>
            </p:cNvPr>
            <p:cNvSpPr/>
            <p:nvPr/>
          </p:nvSpPr>
          <p:spPr>
            <a:xfrm rot="10800000">
              <a:off x="3668487" y="3267261"/>
              <a:ext cx="1130134" cy="161739"/>
            </a:xfrm>
            <a:prstGeom prst="rightArrow">
              <a:avLst>
                <a:gd name="adj1" fmla="val 50000"/>
                <a:gd name="adj2" fmla="val 1196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8DE1D88-9081-43FC-8666-DA38F50BEEF9}"/>
              </a:ext>
            </a:extLst>
          </p:cNvPr>
          <p:cNvGrpSpPr/>
          <p:nvPr/>
        </p:nvGrpSpPr>
        <p:grpSpPr>
          <a:xfrm>
            <a:off x="7097980" y="2995457"/>
            <a:ext cx="1327066" cy="547317"/>
            <a:chOff x="3668487" y="2881683"/>
            <a:chExt cx="1327066" cy="547317"/>
          </a:xfrm>
        </p:grpSpPr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FD81D8FF-0EAA-491F-95A9-1D52E995A129}"/>
                </a:ext>
              </a:extLst>
            </p:cNvPr>
            <p:cNvSpPr/>
            <p:nvPr/>
          </p:nvSpPr>
          <p:spPr>
            <a:xfrm>
              <a:off x="3865419" y="2881683"/>
              <a:ext cx="1130134" cy="161739"/>
            </a:xfrm>
            <a:prstGeom prst="rightArrow">
              <a:avLst>
                <a:gd name="adj1" fmla="val 50000"/>
                <a:gd name="adj2" fmla="val 1196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6C36D2B3-AB0D-4AB7-A654-5133E081A932}"/>
                </a:ext>
              </a:extLst>
            </p:cNvPr>
            <p:cNvSpPr/>
            <p:nvPr/>
          </p:nvSpPr>
          <p:spPr>
            <a:xfrm rot="10800000">
              <a:off x="3668487" y="3267261"/>
              <a:ext cx="1130134" cy="161739"/>
            </a:xfrm>
            <a:prstGeom prst="rightArrow">
              <a:avLst>
                <a:gd name="adj1" fmla="val 50000"/>
                <a:gd name="adj2" fmla="val 11969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6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1D5EB71-EEDF-4DD6-B1F4-84D04424B845}"/>
              </a:ext>
            </a:extLst>
          </p:cNvPr>
          <p:cNvGrpSpPr/>
          <p:nvPr/>
        </p:nvGrpSpPr>
        <p:grpSpPr>
          <a:xfrm>
            <a:off x="1861458" y="3124200"/>
            <a:ext cx="8469082" cy="1780616"/>
            <a:chOff x="1861458" y="3124200"/>
            <a:chExt cx="8469082" cy="17806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6BBB2F3-30FC-4C86-B1C3-859F8EE66872}"/>
                </a:ext>
              </a:extLst>
            </p:cNvPr>
            <p:cNvGrpSpPr/>
            <p:nvPr/>
          </p:nvGrpSpPr>
          <p:grpSpPr>
            <a:xfrm>
              <a:off x="1861458" y="3124200"/>
              <a:ext cx="1807029" cy="1780616"/>
              <a:chOff x="1861458" y="2787733"/>
              <a:chExt cx="1807029" cy="1780616"/>
            </a:xfrm>
          </p:grpSpPr>
          <p:pic>
            <p:nvPicPr>
              <p:cNvPr id="5" name="그래픽 4" descr="서버">
                <a:extLst>
                  <a:ext uri="{FF2B5EF4-FFF2-40B4-BE49-F238E27FC236}">
                    <a16:creationId xmlns:a16="http://schemas.microsoft.com/office/drawing/2014/main" id="{B91E1478-4DB6-4E46-89D5-B4BA93E9F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23706" y="2787733"/>
                <a:ext cx="1282534" cy="128253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FF097F-CADD-416C-8719-93B973ED2FED}"/>
                  </a:ext>
                </a:extLst>
              </p:cNvPr>
              <p:cNvSpPr txBox="1"/>
              <p:nvPr/>
            </p:nvSpPr>
            <p:spPr>
              <a:xfrm>
                <a:off x="1861458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WEB SERVER</a:t>
                </a:r>
                <a:endPara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6EDF7D7-344C-4F01-BA77-15A560F36111}"/>
                </a:ext>
              </a:extLst>
            </p:cNvPr>
            <p:cNvGrpSpPr/>
            <p:nvPr/>
          </p:nvGrpSpPr>
          <p:grpSpPr>
            <a:xfrm>
              <a:off x="5192485" y="3124200"/>
              <a:ext cx="1807029" cy="1780616"/>
              <a:chOff x="5192485" y="2787733"/>
              <a:chExt cx="1807029" cy="1780616"/>
            </a:xfrm>
          </p:grpSpPr>
          <p:pic>
            <p:nvPicPr>
              <p:cNvPr id="9" name="그래픽 8" descr="서버">
                <a:extLst>
                  <a:ext uri="{FF2B5EF4-FFF2-40B4-BE49-F238E27FC236}">
                    <a16:creationId xmlns:a16="http://schemas.microsoft.com/office/drawing/2014/main" id="{45984BE0-80C3-47CA-8C5B-6A47784FA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54733" y="2787733"/>
                <a:ext cx="1282534" cy="128253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301E6C-C903-44D7-8E18-0A8497693A8E}"/>
                  </a:ext>
                </a:extLst>
              </p:cNvPr>
              <p:cNvSpPr txBox="1"/>
              <p:nvPr/>
            </p:nvSpPr>
            <p:spPr>
              <a:xfrm>
                <a:off x="5192485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WAS SERVER</a:t>
                </a:r>
                <a:endPara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C7E784-FA3C-4E45-BB69-12445F32A469}"/>
                </a:ext>
              </a:extLst>
            </p:cNvPr>
            <p:cNvGrpSpPr/>
            <p:nvPr/>
          </p:nvGrpSpPr>
          <p:grpSpPr>
            <a:xfrm>
              <a:off x="8523511" y="3124200"/>
              <a:ext cx="1807029" cy="1780616"/>
              <a:chOff x="8523511" y="2787733"/>
              <a:chExt cx="1807029" cy="1780616"/>
            </a:xfrm>
          </p:grpSpPr>
          <p:pic>
            <p:nvPicPr>
              <p:cNvPr id="8" name="그래픽 7" descr="데이터베이스">
                <a:extLst>
                  <a:ext uri="{FF2B5EF4-FFF2-40B4-BE49-F238E27FC236}">
                    <a16:creationId xmlns:a16="http://schemas.microsoft.com/office/drawing/2014/main" id="{624C2ECE-566C-45A7-BFA3-4186502D1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5760" y="2787733"/>
                <a:ext cx="1282533" cy="128253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CC0A91-776A-4B6D-B3D8-7A1354CA4339}"/>
                  </a:ext>
                </a:extLst>
              </p:cNvPr>
              <p:cNvSpPr txBox="1"/>
              <p:nvPr/>
            </p:nvSpPr>
            <p:spPr>
              <a:xfrm>
                <a:off x="8523511" y="4168239"/>
                <a:ext cx="1807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DATABASE</a:t>
                </a:r>
                <a:endParaRPr lang="ko-KR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</p:grpSp>
      <p:pic>
        <p:nvPicPr>
          <p:cNvPr id="4" name="그래픽 3" descr="프로그래머">
            <a:extLst>
              <a:ext uri="{FF2B5EF4-FFF2-40B4-BE49-F238E27FC236}">
                <a16:creationId xmlns:a16="http://schemas.microsoft.com/office/drawing/2014/main" id="{69519926-BCF6-41D9-B299-96998419C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7775" y="2209800"/>
            <a:ext cx="914400" cy="914400"/>
          </a:xfrm>
          <a:prstGeom prst="rect">
            <a:avLst/>
          </a:prstGeom>
        </p:spPr>
      </p:pic>
      <p:pic>
        <p:nvPicPr>
          <p:cNvPr id="21" name="그래픽 20" descr="프로그래머">
            <a:extLst>
              <a:ext uri="{FF2B5EF4-FFF2-40B4-BE49-F238E27FC236}">
                <a16:creationId xmlns:a16="http://schemas.microsoft.com/office/drawing/2014/main" id="{D02F3591-FB58-4CB1-B384-94807E741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2209800"/>
            <a:ext cx="914400" cy="914400"/>
          </a:xfrm>
          <a:prstGeom prst="rect">
            <a:avLst/>
          </a:prstGeom>
        </p:spPr>
      </p:pic>
      <p:pic>
        <p:nvPicPr>
          <p:cNvPr id="22" name="그래픽 21" descr="프로그래머">
            <a:extLst>
              <a:ext uri="{FF2B5EF4-FFF2-40B4-BE49-F238E27FC236}">
                <a16:creationId xmlns:a16="http://schemas.microsoft.com/office/drawing/2014/main" id="{63D64F37-E65A-48DA-96B9-075DB31A1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9825" y="22098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36F69-F833-4819-BAF4-3E370D17F1A0}"/>
              </a:ext>
            </a:extLst>
          </p:cNvPr>
          <p:cNvSpPr txBox="1"/>
          <p:nvPr/>
        </p:nvSpPr>
        <p:spPr>
          <a:xfrm>
            <a:off x="2232562" y="184046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 개발자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2EF3D-97C8-4B61-81F5-8DEC89C32595}"/>
              </a:ext>
            </a:extLst>
          </p:cNvPr>
          <p:cNvSpPr txBox="1"/>
          <p:nvPr/>
        </p:nvSpPr>
        <p:spPr>
          <a:xfrm>
            <a:off x="5443273" y="184046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서버 개발자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2BE941-D1F8-4F76-8986-8F2234DDB032}"/>
              </a:ext>
            </a:extLst>
          </p:cNvPr>
          <p:cNvSpPr txBox="1"/>
          <p:nvPr/>
        </p:nvSpPr>
        <p:spPr>
          <a:xfrm>
            <a:off x="8346495" y="184046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데이터베이스 관리자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02E8FD-ACA1-494E-A2CA-61F858DF9455}"/>
              </a:ext>
            </a:extLst>
          </p:cNvPr>
          <p:cNvGrpSpPr/>
          <p:nvPr/>
        </p:nvGrpSpPr>
        <p:grpSpPr>
          <a:xfrm>
            <a:off x="2232565" y="2417334"/>
            <a:ext cx="7726873" cy="441290"/>
            <a:chOff x="2232565" y="2722134"/>
            <a:chExt cx="7726873" cy="4412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CF8019C-434C-4922-9C90-6A0C1DF4FBBE}"/>
                </a:ext>
              </a:extLst>
            </p:cNvPr>
            <p:cNvGrpSpPr/>
            <p:nvPr/>
          </p:nvGrpSpPr>
          <p:grpSpPr>
            <a:xfrm>
              <a:off x="2232565" y="2722135"/>
              <a:ext cx="1052491" cy="441289"/>
              <a:chOff x="2238411" y="2722135"/>
              <a:chExt cx="1052491" cy="441289"/>
            </a:xfrm>
          </p:grpSpPr>
          <p:sp>
            <p:nvSpPr>
              <p:cNvPr id="29" name="화살표: 오른쪽 28">
                <a:extLst>
                  <a:ext uri="{FF2B5EF4-FFF2-40B4-BE49-F238E27FC236}">
                    <a16:creationId xmlns:a16="http://schemas.microsoft.com/office/drawing/2014/main" id="{35CF5C4C-C059-4BDB-999D-1A9F04C4B76A}"/>
                  </a:ext>
                </a:extLst>
              </p:cNvPr>
              <p:cNvSpPr/>
              <p:nvPr/>
            </p:nvSpPr>
            <p:spPr>
              <a:xfrm rot="16200000">
                <a:off x="2201802" y="3015723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01C42643-C9A1-4982-99A3-23E223078FBF}"/>
                  </a:ext>
                </a:extLst>
              </p:cNvPr>
              <p:cNvSpPr/>
              <p:nvPr/>
            </p:nvSpPr>
            <p:spPr>
              <a:xfrm rot="16200000">
                <a:off x="2312894" y="2760665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화살표: 오른쪽 36">
                <a:extLst>
                  <a:ext uri="{FF2B5EF4-FFF2-40B4-BE49-F238E27FC236}">
                    <a16:creationId xmlns:a16="http://schemas.microsoft.com/office/drawing/2014/main" id="{39BA251D-54F1-4225-8814-705DF71CA473}"/>
                  </a:ext>
                </a:extLst>
              </p:cNvPr>
              <p:cNvSpPr/>
              <p:nvPr/>
            </p:nvSpPr>
            <p:spPr>
              <a:xfrm rot="16200000">
                <a:off x="3143201" y="2979688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2F102C85-4180-4BEA-B062-854761054166}"/>
                  </a:ext>
                </a:extLst>
              </p:cNvPr>
              <p:cNvSpPr/>
              <p:nvPr/>
            </p:nvSpPr>
            <p:spPr>
              <a:xfrm rot="16200000">
                <a:off x="3024643" y="2756655"/>
                <a:ext cx="173793" cy="104753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A979BAE-F2C2-4CEF-8D0C-77C7C557AF11}"/>
                </a:ext>
              </a:extLst>
            </p:cNvPr>
            <p:cNvGrpSpPr/>
            <p:nvPr/>
          </p:nvGrpSpPr>
          <p:grpSpPr>
            <a:xfrm>
              <a:off x="5574693" y="2722134"/>
              <a:ext cx="1052491" cy="441289"/>
              <a:chOff x="2238411" y="2722135"/>
              <a:chExt cx="1052491" cy="441289"/>
            </a:xfrm>
          </p:grpSpPr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ECF50ED5-36B6-435E-BAA6-5BBF00E910B7}"/>
                  </a:ext>
                </a:extLst>
              </p:cNvPr>
              <p:cNvSpPr/>
              <p:nvPr/>
            </p:nvSpPr>
            <p:spPr>
              <a:xfrm rot="16200000">
                <a:off x="2201802" y="3015723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384EDBEF-D19D-4F2C-B09A-708085649AD0}"/>
                  </a:ext>
                </a:extLst>
              </p:cNvPr>
              <p:cNvSpPr/>
              <p:nvPr/>
            </p:nvSpPr>
            <p:spPr>
              <a:xfrm rot="16200000">
                <a:off x="2312894" y="2760665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7366FEBA-83F6-4135-BC98-F3D6044C6C78}"/>
                  </a:ext>
                </a:extLst>
              </p:cNvPr>
              <p:cNvSpPr/>
              <p:nvPr/>
            </p:nvSpPr>
            <p:spPr>
              <a:xfrm rot="16200000">
                <a:off x="3143201" y="2979688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오른쪽 42">
                <a:extLst>
                  <a:ext uri="{FF2B5EF4-FFF2-40B4-BE49-F238E27FC236}">
                    <a16:creationId xmlns:a16="http://schemas.microsoft.com/office/drawing/2014/main" id="{0F04E340-F6EE-4963-B531-E46F6622D26D}"/>
                  </a:ext>
                </a:extLst>
              </p:cNvPr>
              <p:cNvSpPr/>
              <p:nvPr/>
            </p:nvSpPr>
            <p:spPr>
              <a:xfrm rot="16200000">
                <a:off x="3024643" y="2756655"/>
                <a:ext cx="173793" cy="104753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779BAE-304D-446F-8C25-4F3748336595}"/>
                </a:ext>
              </a:extLst>
            </p:cNvPr>
            <p:cNvGrpSpPr/>
            <p:nvPr/>
          </p:nvGrpSpPr>
          <p:grpSpPr>
            <a:xfrm>
              <a:off x="8906947" y="2722135"/>
              <a:ext cx="1052491" cy="441289"/>
              <a:chOff x="2238411" y="2722135"/>
              <a:chExt cx="1052491" cy="441289"/>
            </a:xfrm>
          </p:grpSpPr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CBB11E18-7A73-484C-B7DC-233E8C867056}"/>
                  </a:ext>
                </a:extLst>
              </p:cNvPr>
              <p:cNvSpPr/>
              <p:nvPr/>
            </p:nvSpPr>
            <p:spPr>
              <a:xfrm rot="16200000">
                <a:off x="2201802" y="3015723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화살표: 오른쪽 45">
                <a:extLst>
                  <a:ext uri="{FF2B5EF4-FFF2-40B4-BE49-F238E27FC236}">
                    <a16:creationId xmlns:a16="http://schemas.microsoft.com/office/drawing/2014/main" id="{3F5EE895-DA98-4569-B04A-A98C65A80088}"/>
                  </a:ext>
                </a:extLst>
              </p:cNvPr>
              <p:cNvSpPr/>
              <p:nvPr/>
            </p:nvSpPr>
            <p:spPr>
              <a:xfrm rot="16200000">
                <a:off x="2312894" y="2760665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D29563BF-0F0B-43F6-AFD8-5A6532623D62}"/>
                  </a:ext>
                </a:extLst>
              </p:cNvPr>
              <p:cNvSpPr/>
              <p:nvPr/>
            </p:nvSpPr>
            <p:spPr>
              <a:xfrm rot="16200000">
                <a:off x="3143201" y="2979688"/>
                <a:ext cx="184310" cy="111092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29D55C51-B4EC-4AE8-B2A9-9B37BD2839E4}"/>
                  </a:ext>
                </a:extLst>
              </p:cNvPr>
              <p:cNvSpPr/>
              <p:nvPr/>
            </p:nvSpPr>
            <p:spPr>
              <a:xfrm rot="16200000">
                <a:off x="3024643" y="2756655"/>
                <a:ext cx="173793" cy="104753"/>
              </a:xfrm>
              <a:prstGeom prst="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96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96CE6-2349-4093-B74B-01F729B596D5}"/>
              </a:ext>
            </a:extLst>
          </p:cNvPr>
          <p:cNvSpPr txBox="1"/>
          <p:nvPr/>
        </p:nvSpPr>
        <p:spPr>
          <a:xfrm>
            <a:off x="3175842" y="2666167"/>
            <a:ext cx="151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Before</a:t>
            </a:r>
            <a:endParaRPr lang="ko-KR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86B677-B2E3-4E10-BEBA-E45062830FC8}"/>
              </a:ext>
            </a:extLst>
          </p:cNvPr>
          <p:cNvGrpSpPr/>
          <p:nvPr/>
        </p:nvGrpSpPr>
        <p:grpSpPr>
          <a:xfrm>
            <a:off x="3509217" y="3250942"/>
            <a:ext cx="5506940" cy="769441"/>
            <a:chOff x="3514725" y="3429000"/>
            <a:chExt cx="5506940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6DFD45-DE68-4CD9-A91B-57713DC8BC53}"/>
                </a:ext>
              </a:extLst>
            </p:cNvPr>
            <p:cNvSpPr txBox="1"/>
            <p:nvPr/>
          </p:nvSpPr>
          <p:spPr>
            <a:xfrm>
              <a:off x="5103798" y="3590895"/>
              <a:ext cx="39178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0" i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Architecture </a:t>
              </a:r>
              <a:r>
                <a:rPr lang="ko-KR" altLang="en-US" sz="3200" b="0" i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구성도</a:t>
              </a:r>
              <a:endPara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A5BD20-BE23-4598-A565-38A4BE10826F}"/>
                </a:ext>
              </a:extLst>
            </p:cNvPr>
            <p:cNvSpPr txBox="1"/>
            <p:nvPr/>
          </p:nvSpPr>
          <p:spPr>
            <a:xfrm>
              <a:off x="3514725" y="3429000"/>
              <a:ext cx="16145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8F8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3Tier</a:t>
              </a:r>
              <a:endParaRPr lang="ko-KR" altLang="en-US" sz="4400" dirty="0">
                <a:solidFill>
                  <a:srgbClr val="8F8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96CE6-2349-4093-B74B-01F729B596D5}"/>
              </a:ext>
            </a:extLst>
          </p:cNvPr>
          <p:cNvSpPr txBox="1"/>
          <p:nvPr/>
        </p:nvSpPr>
        <p:spPr>
          <a:xfrm>
            <a:off x="0" y="246817"/>
            <a:ext cx="15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Before</a:t>
            </a:r>
            <a:endParaRPr lang="ko-KR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58B939-CC15-48D4-8D22-8E34AAC652C9}"/>
              </a:ext>
            </a:extLst>
          </p:cNvPr>
          <p:cNvGrpSpPr/>
          <p:nvPr/>
        </p:nvGrpSpPr>
        <p:grpSpPr>
          <a:xfrm>
            <a:off x="1923525" y="284561"/>
            <a:ext cx="7867651" cy="6195889"/>
            <a:chOff x="1952625" y="246817"/>
            <a:chExt cx="7867651" cy="6195889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47C32E87-D9DD-4595-84D3-8FB84DC7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3746" y="246817"/>
              <a:ext cx="7806530" cy="619588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409B72-332A-4C41-83AE-5A3E29312582}"/>
                </a:ext>
              </a:extLst>
            </p:cNvPr>
            <p:cNvSpPr/>
            <p:nvPr/>
          </p:nvSpPr>
          <p:spPr>
            <a:xfrm>
              <a:off x="1952625" y="246817"/>
              <a:ext cx="1666875" cy="610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B2341D-8248-4679-B1BA-942899736E24}"/>
              </a:ext>
            </a:extLst>
          </p:cNvPr>
          <p:cNvGrpSpPr/>
          <p:nvPr/>
        </p:nvGrpSpPr>
        <p:grpSpPr>
          <a:xfrm>
            <a:off x="9263428" y="2243138"/>
            <a:ext cx="1334594" cy="369332"/>
            <a:chOff x="9441657" y="2243138"/>
            <a:chExt cx="1334594" cy="369332"/>
          </a:xfrm>
        </p:grpSpPr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AEA25568-68EE-4C25-8FC4-BA82612CC2D7}"/>
                </a:ext>
              </a:extLst>
            </p:cNvPr>
            <p:cNvSpPr/>
            <p:nvPr/>
          </p:nvSpPr>
          <p:spPr>
            <a:xfrm rot="5400000">
              <a:off x="9560719" y="2124076"/>
              <a:ext cx="352425" cy="59055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EAA4A-5F53-4D10-9478-F97AA7CF4149}"/>
                </a:ext>
              </a:extLst>
            </p:cNvPr>
            <p:cNvSpPr txBox="1"/>
            <p:nvPr/>
          </p:nvSpPr>
          <p:spPr>
            <a:xfrm>
              <a:off x="10114788" y="2243138"/>
              <a:ext cx="661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AZ 1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0903D8-47E5-4431-9627-7937B2A4EDBF}"/>
              </a:ext>
            </a:extLst>
          </p:cNvPr>
          <p:cNvGrpSpPr/>
          <p:nvPr/>
        </p:nvGrpSpPr>
        <p:grpSpPr>
          <a:xfrm>
            <a:off x="9263428" y="5062539"/>
            <a:ext cx="1334595" cy="369332"/>
            <a:chOff x="9441657" y="5062539"/>
            <a:chExt cx="1334595" cy="369332"/>
          </a:xfrm>
        </p:grpSpPr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A69ADE0C-2844-411D-89DC-537DECF952DC}"/>
                </a:ext>
              </a:extLst>
            </p:cNvPr>
            <p:cNvSpPr/>
            <p:nvPr/>
          </p:nvSpPr>
          <p:spPr>
            <a:xfrm rot="5400000">
              <a:off x="9560719" y="4943477"/>
              <a:ext cx="352425" cy="590550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FE7535-4D5A-4BAD-8C40-8F79A719E17C}"/>
                </a:ext>
              </a:extLst>
            </p:cNvPr>
            <p:cNvSpPr txBox="1"/>
            <p:nvPr/>
          </p:nvSpPr>
          <p:spPr>
            <a:xfrm>
              <a:off x="10114788" y="5062539"/>
              <a:ext cx="661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AZ 2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4389FF-0FEE-45F8-9686-CE1A27DDAACA}"/>
              </a:ext>
            </a:extLst>
          </p:cNvPr>
          <p:cNvSpPr/>
          <p:nvPr/>
        </p:nvSpPr>
        <p:spPr>
          <a:xfrm>
            <a:off x="3852423" y="2215208"/>
            <a:ext cx="590551" cy="614362"/>
          </a:xfrm>
          <a:prstGeom prst="roundRect">
            <a:avLst/>
          </a:prstGeom>
          <a:noFill/>
          <a:ln w="28575">
            <a:solidFill>
              <a:srgbClr val="FF9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2D7C26-46C6-4E1B-9FAB-F7B425D8F45C}"/>
              </a:ext>
            </a:extLst>
          </p:cNvPr>
          <p:cNvGrpSpPr/>
          <p:nvPr/>
        </p:nvGrpSpPr>
        <p:grpSpPr>
          <a:xfrm>
            <a:off x="4113921" y="3561302"/>
            <a:ext cx="2681116" cy="614362"/>
            <a:chOff x="4113921" y="3561302"/>
            <a:chExt cx="2681116" cy="61436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7626B8E-EB34-4078-BB46-B51E98FDA7CD}"/>
                </a:ext>
              </a:extLst>
            </p:cNvPr>
            <p:cNvSpPr/>
            <p:nvPr/>
          </p:nvSpPr>
          <p:spPr>
            <a:xfrm>
              <a:off x="4113921" y="3561302"/>
              <a:ext cx="590551" cy="614362"/>
            </a:xfrm>
            <a:prstGeom prst="roundRect">
              <a:avLst/>
            </a:prstGeom>
            <a:noFill/>
            <a:ln w="28575">
              <a:solidFill>
                <a:srgbClr val="FF9B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11B447A-CE24-4DB2-9B9B-38E61A7D8176}"/>
                </a:ext>
              </a:extLst>
            </p:cNvPr>
            <p:cNvSpPr/>
            <p:nvPr/>
          </p:nvSpPr>
          <p:spPr>
            <a:xfrm>
              <a:off x="6204486" y="3561302"/>
              <a:ext cx="590551" cy="614362"/>
            </a:xfrm>
            <a:prstGeom prst="roundRect">
              <a:avLst/>
            </a:prstGeom>
            <a:noFill/>
            <a:ln w="28575">
              <a:solidFill>
                <a:srgbClr val="FF9B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1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WS Amplify (@AWSAmplify) / Twitter">
            <a:extLst>
              <a:ext uri="{FF2B5EF4-FFF2-40B4-BE49-F238E27FC236}">
                <a16:creationId xmlns:a16="http://schemas.microsoft.com/office/drawing/2014/main" id="{8BB74EC2-F777-415B-BBDD-C6BA4A1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85" y="2069185"/>
            <a:ext cx="2719630" cy="27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DF5AB-F719-4A5A-8F29-98FE13843636}"/>
              </a:ext>
            </a:extLst>
          </p:cNvPr>
          <p:cNvSpPr txBox="1"/>
          <p:nvPr/>
        </p:nvSpPr>
        <p:spPr>
          <a:xfrm>
            <a:off x="3424837" y="3987794"/>
            <a:ext cx="53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AWS Amplify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00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WS Amplify (@AWSAmplify) / Twitter">
            <a:extLst>
              <a:ext uri="{FF2B5EF4-FFF2-40B4-BE49-F238E27FC236}">
                <a16:creationId xmlns:a16="http://schemas.microsoft.com/office/drawing/2014/main" id="{8BB74EC2-F777-415B-BBDD-C6BA4A1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6" y="108649"/>
            <a:ext cx="1473185" cy="14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44B8C-8A16-497A-B19E-2618C9A35749}"/>
              </a:ext>
            </a:extLst>
          </p:cNvPr>
          <p:cNvSpPr txBox="1"/>
          <p:nvPr/>
        </p:nvSpPr>
        <p:spPr>
          <a:xfrm>
            <a:off x="170193" y="653373"/>
            <a:ext cx="53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AWS Amplify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71B646-E1B0-4F39-87A9-A3511963CE48}"/>
              </a:ext>
            </a:extLst>
          </p:cNvPr>
          <p:cNvGrpSpPr/>
          <p:nvPr/>
        </p:nvGrpSpPr>
        <p:grpSpPr>
          <a:xfrm>
            <a:off x="3705490" y="2752241"/>
            <a:ext cx="1807029" cy="1780616"/>
            <a:chOff x="5192485" y="2787733"/>
            <a:chExt cx="1807029" cy="1780616"/>
          </a:xfrm>
        </p:grpSpPr>
        <p:pic>
          <p:nvPicPr>
            <p:cNvPr id="10" name="그래픽 9" descr="서버">
              <a:extLst>
                <a:ext uri="{FF2B5EF4-FFF2-40B4-BE49-F238E27FC236}">
                  <a16:creationId xmlns:a16="http://schemas.microsoft.com/office/drawing/2014/main" id="{41A5089A-0E03-4F36-824E-E50EB1E5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4733" y="2787733"/>
              <a:ext cx="1282534" cy="12825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9C6243-0722-4D34-A3BD-BC225CE92E6F}"/>
                </a:ext>
              </a:extLst>
            </p:cNvPr>
            <p:cNvSpPr txBox="1"/>
            <p:nvPr/>
          </p:nvSpPr>
          <p:spPr>
            <a:xfrm>
              <a:off x="5192485" y="4168239"/>
              <a:ext cx="1807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WAS SERVER</a:t>
              </a:r>
              <a:endPara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DA1247-2187-4605-A961-D4058F652F6E}"/>
              </a:ext>
            </a:extLst>
          </p:cNvPr>
          <p:cNvGrpSpPr/>
          <p:nvPr/>
        </p:nvGrpSpPr>
        <p:grpSpPr>
          <a:xfrm>
            <a:off x="6508619" y="2752241"/>
            <a:ext cx="1807029" cy="1780616"/>
            <a:chOff x="8523511" y="2787733"/>
            <a:chExt cx="1807029" cy="1780616"/>
          </a:xfrm>
        </p:grpSpPr>
        <p:pic>
          <p:nvPicPr>
            <p:cNvPr id="14" name="그래픽 13" descr="데이터베이스">
              <a:extLst>
                <a:ext uri="{FF2B5EF4-FFF2-40B4-BE49-F238E27FC236}">
                  <a16:creationId xmlns:a16="http://schemas.microsoft.com/office/drawing/2014/main" id="{F1DCC8BA-A34D-4B6A-A050-872EFCE7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5760" y="2787733"/>
              <a:ext cx="1282533" cy="12825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05C74-38F0-45BE-A436-03B69D195D6E}"/>
                </a:ext>
              </a:extLst>
            </p:cNvPr>
            <p:cNvSpPr txBox="1"/>
            <p:nvPr/>
          </p:nvSpPr>
          <p:spPr>
            <a:xfrm>
              <a:off x="8523511" y="4168239"/>
              <a:ext cx="1807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DATABASE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50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WS Amplify (@AWSAmplify) / Twitter">
            <a:extLst>
              <a:ext uri="{FF2B5EF4-FFF2-40B4-BE49-F238E27FC236}">
                <a16:creationId xmlns:a16="http://schemas.microsoft.com/office/drawing/2014/main" id="{8BB74EC2-F777-415B-BBDD-C6BA4A1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6" y="108649"/>
            <a:ext cx="1473185" cy="14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44B8C-8A16-497A-B19E-2618C9A35749}"/>
              </a:ext>
            </a:extLst>
          </p:cNvPr>
          <p:cNvSpPr txBox="1"/>
          <p:nvPr/>
        </p:nvSpPr>
        <p:spPr>
          <a:xfrm>
            <a:off x="170193" y="653373"/>
            <a:ext cx="534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AWS Amplify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71B646-E1B0-4F39-87A9-A3511963CE48}"/>
              </a:ext>
            </a:extLst>
          </p:cNvPr>
          <p:cNvGrpSpPr/>
          <p:nvPr/>
        </p:nvGrpSpPr>
        <p:grpSpPr>
          <a:xfrm>
            <a:off x="750812" y="2683986"/>
            <a:ext cx="1807029" cy="1780616"/>
            <a:chOff x="5192485" y="2787733"/>
            <a:chExt cx="1807029" cy="1780616"/>
          </a:xfrm>
          <a:solidFill>
            <a:scrgbClr r="0" g="0" b="0">
              <a:alpha val="21000"/>
            </a:scrgbClr>
          </a:solidFill>
        </p:grpSpPr>
        <p:pic>
          <p:nvPicPr>
            <p:cNvPr id="10" name="그래픽 9" descr="서버">
              <a:extLst>
                <a:ext uri="{FF2B5EF4-FFF2-40B4-BE49-F238E27FC236}">
                  <a16:creationId xmlns:a16="http://schemas.microsoft.com/office/drawing/2014/main" id="{41A5089A-0E03-4F36-824E-E50EB1E56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4733" y="2787733"/>
              <a:ext cx="1282534" cy="12825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9C6243-0722-4D34-A3BD-BC225CE92E6F}"/>
                </a:ext>
              </a:extLst>
            </p:cNvPr>
            <p:cNvSpPr txBox="1"/>
            <p:nvPr/>
          </p:nvSpPr>
          <p:spPr>
            <a:xfrm>
              <a:off x="5192485" y="4168239"/>
              <a:ext cx="1807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  <a:alpha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WAS SERVER</a:t>
              </a:r>
              <a:endParaRPr lang="ko-KR" altLang="en-US" sz="2000" dirty="0">
                <a:solidFill>
                  <a:schemeClr val="accent2">
                    <a:lumMod val="60000"/>
                    <a:lumOff val="40000"/>
                    <a:alpha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DA1247-2187-4605-A961-D4058F652F6E}"/>
              </a:ext>
            </a:extLst>
          </p:cNvPr>
          <p:cNvGrpSpPr/>
          <p:nvPr/>
        </p:nvGrpSpPr>
        <p:grpSpPr>
          <a:xfrm>
            <a:off x="2679240" y="2683986"/>
            <a:ext cx="1807029" cy="1780616"/>
            <a:chOff x="8523511" y="2787733"/>
            <a:chExt cx="1807029" cy="1780616"/>
          </a:xfrm>
          <a:solidFill>
            <a:scrgbClr r="0" g="0" b="0">
              <a:alpha val="21000"/>
            </a:scrgbClr>
          </a:solidFill>
        </p:grpSpPr>
        <p:pic>
          <p:nvPicPr>
            <p:cNvPr id="14" name="그래픽 13" descr="데이터베이스">
              <a:extLst>
                <a:ext uri="{FF2B5EF4-FFF2-40B4-BE49-F238E27FC236}">
                  <a16:creationId xmlns:a16="http://schemas.microsoft.com/office/drawing/2014/main" id="{F1DCC8BA-A34D-4B6A-A050-872EFCE7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5760" y="2787733"/>
              <a:ext cx="1282533" cy="12825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05C74-38F0-45BE-A436-03B69D195D6E}"/>
                </a:ext>
              </a:extLst>
            </p:cNvPr>
            <p:cNvSpPr txBox="1"/>
            <p:nvPr/>
          </p:nvSpPr>
          <p:spPr>
            <a:xfrm>
              <a:off x="8523511" y="4168239"/>
              <a:ext cx="1807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  <a:alpha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DATABASE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3CA625C-692D-492A-8372-B3B6FB739C9F}"/>
              </a:ext>
            </a:extLst>
          </p:cNvPr>
          <p:cNvSpPr/>
          <p:nvPr/>
        </p:nvSpPr>
        <p:spPr>
          <a:xfrm>
            <a:off x="5116946" y="3279070"/>
            <a:ext cx="1496291" cy="452582"/>
          </a:xfrm>
          <a:prstGeom prst="rightArrow">
            <a:avLst>
              <a:gd name="adj1" fmla="val 50000"/>
              <a:gd name="adj2" fmla="val 7449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F7FE3B61-18DA-4A50-8B1C-A9AAE6E3AA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942" y="2749689"/>
            <a:ext cx="1382196" cy="1614715"/>
          </a:xfrm>
          <a:prstGeom prst="rect">
            <a:avLst/>
          </a:prstGeom>
        </p:spPr>
      </p:pic>
      <p:pic>
        <p:nvPicPr>
          <p:cNvPr id="20" name="Picture 2" descr="AWS Amplify (@AWSAmplify) / Twitter">
            <a:extLst>
              <a:ext uri="{FF2B5EF4-FFF2-40B4-BE49-F238E27FC236}">
                <a16:creationId xmlns:a16="http://schemas.microsoft.com/office/drawing/2014/main" id="{DC571843-4901-48EC-A919-56101A7F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370" y="2256570"/>
            <a:ext cx="2719630" cy="27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2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A0573-B380-49CD-B183-1C166BB23836}"/>
              </a:ext>
            </a:extLst>
          </p:cNvPr>
          <p:cNvSpPr txBox="1"/>
          <p:nvPr/>
        </p:nvSpPr>
        <p:spPr>
          <a:xfrm>
            <a:off x="2811633" y="2751892"/>
            <a:ext cx="151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After</a:t>
            </a:r>
            <a:endParaRPr lang="ko-KR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332867-546E-4C3F-B711-F203C939A7B4}"/>
              </a:ext>
            </a:extLst>
          </p:cNvPr>
          <p:cNvGrpSpPr/>
          <p:nvPr/>
        </p:nvGrpSpPr>
        <p:grpSpPr>
          <a:xfrm>
            <a:off x="2951279" y="3336667"/>
            <a:ext cx="6173367" cy="769441"/>
            <a:chOff x="2848298" y="3429000"/>
            <a:chExt cx="6173367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2EFEB-8940-49E7-B133-4048250850D1}"/>
                </a:ext>
              </a:extLst>
            </p:cNvPr>
            <p:cNvSpPr txBox="1"/>
            <p:nvPr/>
          </p:nvSpPr>
          <p:spPr>
            <a:xfrm>
              <a:off x="5103798" y="3590895"/>
              <a:ext cx="39178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0" i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Architecture </a:t>
              </a:r>
              <a:r>
                <a:rPr lang="ko-KR" altLang="en-US" sz="3200" b="0" i="0" dirty="0"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구성도</a:t>
              </a:r>
              <a:endPara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2BFE41-BC2B-49D5-AA2B-D7E383A8FF37}"/>
                </a:ext>
              </a:extLst>
            </p:cNvPr>
            <p:cNvSpPr txBox="1"/>
            <p:nvPr/>
          </p:nvSpPr>
          <p:spPr>
            <a:xfrm>
              <a:off x="2848298" y="3429000"/>
              <a:ext cx="23374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8F8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Amplify</a:t>
              </a:r>
              <a:endParaRPr lang="ko-KR" altLang="en-US" sz="4400" dirty="0">
                <a:solidFill>
                  <a:srgbClr val="8F8F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85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96CE6-2349-4093-B74B-01F729B596D5}"/>
              </a:ext>
            </a:extLst>
          </p:cNvPr>
          <p:cNvSpPr txBox="1"/>
          <p:nvPr/>
        </p:nvSpPr>
        <p:spPr>
          <a:xfrm>
            <a:off x="0" y="246817"/>
            <a:ext cx="15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After</a:t>
            </a:r>
            <a:endParaRPr lang="ko-KR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88A795-380C-4B6B-8A77-4207D120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804" y="271220"/>
            <a:ext cx="8818392" cy="631555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2DACC0-A264-4F12-9520-50CF82604B01}"/>
              </a:ext>
            </a:extLst>
          </p:cNvPr>
          <p:cNvGrpSpPr/>
          <p:nvPr/>
        </p:nvGrpSpPr>
        <p:grpSpPr>
          <a:xfrm>
            <a:off x="4427913" y="3207098"/>
            <a:ext cx="5483251" cy="3255693"/>
            <a:chOff x="4427913" y="3207098"/>
            <a:chExt cx="5483251" cy="325569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5AEE7CE-3EDE-4FBF-85C7-55D63C5E8BAB}"/>
                </a:ext>
              </a:extLst>
            </p:cNvPr>
            <p:cNvSpPr/>
            <p:nvPr/>
          </p:nvSpPr>
          <p:spPr>
            <a:xfrm>
              <a:off x="7045072" y="3207098"/>
              <a:ext cx="2866092" cy="3255693"/>
            </a:xfrm>
            <a:prstGeom prst="roundRect">
              <a:avLst/>
            </a:prstGeom>
            <a:noFill/>
            <a:ln w="28575">
              <a:solidFill>
                <a:srgbClr val="FF9B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DE50FB-D97B-4EA1-B739-CB2565A1DB2A}"/>
                </a:ext>
              </a:extLst>
            </p:cNvPr>
            <p:cNvSpPr txBox="1"/>
            <p:nvPr/>
          </p:nvSpPr>
          <p:spPr>
            <a:xfrm>
              <a:off x="4427913" y="3653725"/>
              <a:ext cx="2671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DB 2</a:t>
              </a:r>
              <a:r>
                <a:rPr lang="ko-KR" altLang="en-US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개와 </a:t>
              </a:r>
              <a:r>
                <a:rPr lang="en-US" altLang="ko-KR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WAS Server 2</a:t>
              </a:r>
              <a:r>
                <a:rPr lang="ko-KR" altLang="en-US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개 삭제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A64C56-67E9-4543-9387-23039A06C38F}"/>
              </a:ext>
            </a:extLst>
          </p:cNvPr>
          <p:cNvGrpSpPr/>
          <p:nvPr/>
        </p:nvGrpSpPr>
        <p:grpSpPr>
          <a:xfrm>
            <a:off x="3486150" y="641603"/>
            <a:ext cx="6780383" cy="2256580"/>
            <a:chOff x="3486150" y="641603"/>
            <a:chExt cx="6780383" cy="22565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6CB101-ACE4-4C2B-9D02-1149B0E3A73A}"/>
                </a:ext>
              </a:extLst>
            </p:cNvPr>
            <p:cNvSpPr txBox="1"/>
            <p:nvPr/>
          </p:nvSpPr>
          <p:spPr>
            <a:xfrm>
              <a:off x="3486150" y="2535932"/>
              <a:ext cx="4007281" cy="307777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Cognito</a:t>
              </a:r>
              <a:r>
                <a:rPr lang="ko-KR" altLang="en-US" sz="1400" dirty="0">
                  <a:solidFill>
                    <a:srgbClr val="FF9B93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를 이용한 사용자 풀과 연동 자격증명 생성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D8C529A-6F5D-40E4-9030-12D3220EDB48}"/>
                </a:ext>
              </a:extLst>
            </p:cNvPr>
            <p:cNvSpPr/>
            <p:nvPr/>
          </p:nvSpPr>
          <p:spPr>
            <a:xfrm>
              <a:off x="7400441" y="641603"/>
              <a:ext cx="2866092" cy="2256580"/>
            </a:xfrm>
            <a:prstGeom prst="roundRect">
              <a:avLst/>
            </a:prstGeom>
            <a:noFill/>
            <a:ln w="28575">
              <a:solidFill>
                <a:srgbClr val="FF9B9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718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F30AD-F722-42B7-8C30-BE78D2D725C5}"/>
              </a:ext>
            </a:extLst>
          </p:cNvPr>
          <p:cNvSpPr txBox="1"/>
          <p:nvPr/>
        </p:nvSpPr>
        <p:spPr>
          <a:xfrm>
            <a:off x="344668" y="664406"/>
            <a:ext cx="2700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Content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3DB18A-49B1-462E-9114-610B378A6367}"/>
              </a:ext>
            </a:extLst>
          </p:cNvPr>
          <p:cNvGrpSpPr/>
          <p:nvPr/>
        </p:nvGrpSpPr>
        <p:grpSpPr>
          <a:xfrm>
            <a:off x="1982873" y="1926493"/>
            <a:ext cx="6295905" cy="707886"/>
            <a:chOff x="797539" y="2084158"/>
            <a:chExt cx="629590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6E4876-AD61-4423-B381-EA6F74163EA3}"/>
                </a:ext>
              </a:extLst>
            </p:cNvPr>
            <p:cNvSpPr txBox="1"/>
            <p:nvPr/>
          </p:nvSpPr>
          <p:spPr>
            <a:xfrm>
              <a:off x="4151613" y="2114935"/>
              <a:ext cx="29418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프로젝트 주제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B50086-8CCB-4054-B82D-324DA35657B1}"/>
                </a:ext>
              </a:extLst>
            </p:cNvPr>
            <p:cNvSpPr txBox="1"/>
            <p:nvPr/>
          </p:nvSpPr>
          <p:spPr>
            <a:xfrm>
              <a:off x="797539" y="2084158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</a:t>
              </a:r>
              <a:endParaRPr lang="ko-KR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2001AFE-AEED-4A6A-BFEF-2ADB86AF0479}"/>
                </a:ext>
              </a:extLst>
            </p:cNvPr>
            <p:cNvCxnSpPr>
              <a:cxnSpLocks/>
            </p:cNvCxnSpPr>
            <p:nvPr/>
          </p:nvCxnSpPr>
          <p:spPr>
            <a:xfrm>
              <a:off x="1462658" y="2438101"/>
              <a:ext cx="2313475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2EC01A6-106C-4F2D-AAEA-62616E57D77A}"/>
              </a:ext>
            </a:extLst>
          </p:cNvPr>
          <p:cNvGrpSpPr/>
          <p:nvPr/>
        </p:nvGrpSpPr>
        <p:grpSpPr>
          <a:xfrm>
            <a:off x="1982873" y="2974940"/>
            <a:ext cx="6295905" cy="707886"/>
            <a:chOff x="797539" y="2084158"/>
            <a:chExt cx="6295905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3EFC06-442D-4B6D-AF4D-EA85B31EA1DB}"/>
                </a:ext>
              </a:extLst>
            </p:cNvPr>
            <p:cNvSpPr txBox="1"/>
            <p:nvPr/>
          </p:nvSpPr>
          <p:spPr>
            <a:xfrm>
              <a:off x="4151613" y="2114935"/>
              <a:ext cx="29418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프로젝트 내용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EE8833-13D2-4B3C-8AA3-E545BEA7F2B4}"/>
                </a:ext>
              </a:extLst>
            </p:cNvPr>
            <p:cNvSpPr txBox="1"/>
            <p:nvPr/>
          </p:nvSpPr>
          <p:spPr>
            <a:xfrm>
              <a:off x="797539" y="2084158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</a:t>
              </a:r>
              <a:endParaRPr lang="ko-KR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E664332-4C76-4CF0-A9CB-65676E1C27D2}"/>
                </a:ext>
              </a:extLst>
            </p:cNvPr>
            <p:cNvCxnSpPr>
              <a:cxnSpLocks/>
            </p:cNvCxnSpPr>
            <p:nvPr/>
          </p:nvCxnSpPr>
          <p:spPr>
            <a:xfrm>
              <a:off x="1462658" y="2438101"/>
              <a:ext cx="2313475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0A71EF-BFC4-4117-A42C-FBB97F64D666}"/>
              </a:ext>
            </a:extLst>
          </p:cNvPr>
          <p:cNvGrpSpPr/>
          <p:nvPr/>
        </p:nvGrpSpPr>
        <p:grpSpPr>
          <a:xfrm>
            <a:off x="1982873" y="4023387"/>
            <a:ext cx="6720701" cy="707886"/>
            <a:chOff x="797539" y="2084158"/>
            <a:chExt cx="6720701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4F51F4-C124-4DB6-9ACD-FC8F3296E4FE}"/>
                </a:ext>
              </a:extLst>
            </p:cNvPr>
            <p:cNvSpPr txBox="1"/>
            <p:nvPr/>
          </p:nvSpPr>
          <p:spPr>
            <a:xfrm>
              <a:off x="4151613" y="2114935"/>
              <a:ext cx="3366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기능 시연 동영상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DBC027-B196-4C4E-8AC8-CCC906E97588}"/>
                </a:ext>
              </a:extLst>
            </p:cNvPr>
            <p:cNvSpPr txBox="1"/>
            <p:nvPr/>
          </p:nvSpPr>
          <p:spPr>
            <a:xfrm>
              <a:off x="797539" y="2084158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3</a:t>
              </a:r>
              <a:endParaRPr lang="ko-KR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226B6BE-22EE-474C-8109-151E12FF9DBF}"/>
                </a:ext>
              </a:extLst>
            </p:cNvPr>
            <p:cNvCxnSpPr>
              <a:cxnSpLocks/>
            </p:cNvCxnSpPr>
            <p:nvPr/>
          </p:nvCxnSpPr>
          <p:spPr>
            <a:xfrm>
              <a:off x="1462658" y="2438101"/>
              <a:ext cx="2313475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0ACE2B-1756-451D-91D3-5AE229DDD806}"/>
              </a:ext>
            </a:extLst>
          </p:cNvPr>
          <p:cNvGrpSpPr/>
          <p:nvPr/>
        </p:nvGrpSpPr>
        <p:grpSpPr>
          <a:xfrm>
            <a:off x="1982873" y="5071833"/>
            <a:ext cx="5342119" cy="707886"/>
            <a:chOff x="797539" y="2084158"/>
            <a:chExt cx="5342119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359CE6-3B1C-4DAD-993C-49BB0BB192B0}"/>
                </a:ext>
              </a:extLst>
            </p:cNvPr>
            <p:cNvSpPr txBox="1"/>
            <p:nvPr/>
          </p:nvSpPr>
          <p:spPr>
            <a:xfrm>
              <a:off x="4151613" y="2114935"/>
              <a:ext cx="1988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개선 사항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84034-73B4-4567-8E65-9278423534AB}"/>
                </a:ext>
              </a:extLst>
            </p:cNvPr>
            <p:cNvSpPr txBox="1"/>
            <p:nvPr/>
          </p:nvSpPr>
          <p:spPr>
            <a:xfrm>
              <a:off x="797539" y="2084158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4</a:t>
              </a:r>
              <a:endParaRPr lang="ko-KR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2880DD-E97E-4E5D-B0E2-943CD9792E42}"/>
                </a:ext>
              </a:extLst>
            </p:cNvPr>
            <p:cNvCxnSpPr>
              <a:cxnSpLocks/>
            </p:cNvCxnSpPr>
            <p:nvPr/>
          </p:nvCxnSpPr>
          <p:spPr>
            <a:xfrm>
              <a:off x="1462658" y="2438101"/>
              <a:ext cx="2313475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ca IT">
            <a:hlinkClick r:id="" action="ppaction://media"/>
            <a:extLst>
              <a:ext uri="{FF2B5EF4-FFF2-40B4-BE49-F238E27FC236}">
                <a16:creationId xmlns:a16="http://schemas.microsoft.com/office/drawing/2014/main" id="{EA44F3FA-2C82-4222-AE3F-BF45D7638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8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140D0E-262E-4DC4-BAFE-6B4806A8283C}"/>
              </a:ext>
            </a:extLst>
          </p:cNvPr>
          <p:cNvSpPr txBox="1"/>
          <p:nvPr/>
        </p:nvSpPr>
        <p:spPr>
          <a:xfrm>
            <a:off x="4181210" y="3013501"/>
            <a:ext cx="3829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추후 개선 사항</a:t>
            </a:r>
          </a:p>
        </p:txBody>
      </p:sp>
    </p:spTree>
    <p:extLst>
      <p:ext uri="{BB962C8B-B14F-4D97-AF65-F5344CB8AC3E}">
        <p14:creationId xmlns:p14="http://schemas.microsoft.com/office/powerpoint/2010/main" val="1480497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140D0E-262E-4DC4-BAFE-6B4806A8283C}"/>
              </a:ext>
            </a:extLst>
          </p:cNvPr>
          <p:cNvSpPr txBox="1"/>
          <p:nvPr/>
        </p:nvSpPr>
        <p:spPr>
          <a:xfrm>
            <a:off x="4438121" y="946576"/>
            <a:ext cx="331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추후 개선 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02602D-477B-4A09-B9C1-7A2E0196D50E}"/>
              </a:ext>
            </a:extLst>
          </p:cNvPr>
          <p:cNvGrpSpPr/>
          <p:nvPr/>
        </p:nvGrpSpPr>
        <p:grpSpPr>
          <a:xfrm>
            <a:off x="2114550" y="2486024"/>
            <a:ext cx="8667750" cy="461665"/>
            <a:chOff x="1666875" y="2324100"/>
            <a:chExt cx="8667750" cy="4616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5042C60-0DE1-4D9E-9F7F-BAA243F6D95A}"/>
                </a:ext>
              </a:extLst>
            </p:cNvPr>
            <p:cNvSpPr/>
            <p:nvPr/>
          </p:nvSpPr>
          <p:spPr>
            <a:xfrm>
              <a:off x="1666875" y="2324100"/>
              <a:ext cx="876300" cy="438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  <a:endPara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6E75A-6CD1-406C-B112-96AB75C1DB84}"/>
                </a:ext>
              </a:extLst>
            </p:cNvPr>
            <p:cNvSpPr txBox="1"/>
            <p:nvPr/>
          </p:nvSpPr>
          <p:spPr>
            <a:xfrm>
              <a:off x="2724150" y="2324100"/>
              <a:ext cx="761047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사용자 별로 사용하고 있는 저장공간 용량 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E8562E-D56C-4B73-BD1A-505476CC1090}"/>
              </a:ext>
            </a:extLst>
          </p:cNvPr>
          <p:cNvGrpSpPr/>
          <p:nvPr/>
        </p:nvGrpSpPr>
        <p:grpSpPr>
          <a:xfrm>
            <a:off x="2114550" y="3360093"/>
            <a:ext cx="8667750" cy="461665"/>
            <a:chOff x="1762125" y="2324100"/>
            <a:chExt cx="8667750" cy="4616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80C768-0886-4BF8-A18F-5E4ABFAC9947}"/>
                </a:ext>
              </a:extLst>
            </p:cNvPr>
            <p:cNvSpPr/>
            <p:nvPr/>
          </p:nvSpPr>
          <p:spPr>
            <a:xfrm>
              <a:off x="1762125" y="2324100"/>
              <a:ext cx="876300" cy="438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</a:t>
              </a:r>
              <a:endPara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B0890C-2E98-4669-BCE4-FF24A8896281}"/>
                </a:ext>
              </a:extLst>
            </p:cNvPr>
            <p:cNvSpPr txBox="1"/>
            <p:nvPr/>
          </p:nvSpPr>
          <p:spPr>
            <a:xfrm>
              <a:off x="2819400" y="2324100"/>
              <a:ext cx="761047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웹에서 파일 정보에 접근이 가능하게끔 기능 추가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BCE557-880B-4001-8236-7E0E89EE2B67}"/>
              </a:ext>
            </a:extLst>
          </p:cNvPr>
          <p:cNvGrpSpPr/>
          <p:nvPr/>
        </p:nvGrpSpPr>
        <p:grpSpPr>
          <a:xfrm>
            <a:off x="2114550" y="4234161"/>
            <a:ext cx="8667750" cy="461665"/>
            <a:chOff x="1762125" y="2324100"/>
            <a:chExt cx="8667750" cy="46166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A96798-40B1-4708-AD75-C23C6CCDF79C}"/>
                </a:ext>
              </a:extLst>
            </p:cNvPr>
            <p:cNvSpPr/>
            <p:nvPr/>
          </p:nvSpPr>
          <p:spPr>
            <a:xfrm>
              <a:off x="1762125" y="2324100"/>
              <a:ext cx="876300" cy="438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</a:t>
              </a:r>
              <a:endParaRPr lang="ko-KR" altLang="en-US" sz="28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29FD6A-CF0B-43A8-928A-15AA7846F993}"/>
                </a:ext>
              </a:extLst>
            </p:cNvPr>
            <p:cNvSpPr txBox="1"/>
            <p:nvPr/>
          </p:nvSpPr>
          <p:spPr>
            <a:xfrm>
              <a:off x="2819400" y="2324100"/>
              <a:ext cx="761047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멤버십별 등급을 나누어 용량 차등 부여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318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7384AB9-E687-40AC-8C7A-1EDFBEACFF93}"/>
              </a:ext>
            </a:extLst>
          </p:cNvPr>
          <p:cNvGrpSpPr/>
          <p:nvPr/>
        </p:nvGrpSpPr>
        <p:grpSpPr>
          <a:xfrm>
            <a:off x="3887957" y="2751892"/>
            <a:ext cx="3904949" cy="1354216"/>
            <a:chOff x="3687932" y="2751892"/>
            <a:chExt cx="3904949" cy="1354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CA0573-B380-49CD-B183-1C166BB23836}"/>
                </a:ext>
              </a:extLst>
            </p:cNvPr>
            <p:cNvSpPr txBox="1"/>
            <p:nvPr/>
          </p:nvSpPr>
          <p:spPr>
            <a:xfrm>
              <a:off x="3687932" y="2751892"/>
              <a:ext cx="2903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Team Orca</a:t>
              </a:r>
              <a:endPara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332867-546E-4C3F-B711-F203C939A7B4}"/>
                </a:ext>
              </a:extLst>
            </p:cNvPr>
            <p:cNvGrpSpPr/>
            <p:nvPr/>
          </p:nvGrpSpPr>
          <p:grpSpPr>
            <a:xfrm>
              <a:off x="4608629" y="3336667"/>
              <a:ext cx="2984252" cy="769441"/>
              <a:chOff x="2848298" y="3429000"/>
              <a:chExt cx="2984252" cy="76944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62EFEB-8940-49E7-B133-4048250850D1}"/>
                  </a:ext>
                </a:extLst>
              </p:cNvPr>
              <p:cNvSpPr txBox="1"/>
              <p:nvPr/>
            </p:nvSpPr>
            <p:spPr>
              <a:xfrm>
                <a:off x="4707243" y="3453169"/>
                <a:ext cx="112530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0" i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/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you</a:t>
                </a:r>
                <a:endParaRPr lang="ko-KR" altLang="en-US" sz="40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BFE41-BC2B-49D5-AA2B-D7E383A8FF37}"/>
                  </a:ext>
                </a:extLst>
              </p:cNvPr>
              <p:cNvSpPr txBox="1"/>
              <p:nvPr/>
            </p:nvSpPr>
            <p:spPr>
              <a:xfrm>
                <a:off x="2848298" y="3429000"/>
                <a:ext cx="193514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solidFill>
                      <a:srgbClr val="8F8FFF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Thank</a:t>
                </a:r>
                <a:endParaRPr lang="ko-KR" altLang="en-US" sz="4400" dirty="0">
                  <a:solidFill>
                    <a:srgbClr val="8F8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11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2DA118-B502-45EB-8BE3-EB790D27AA65}"/>
              </a:ext>
            </a:extLst>
          </p:cNvPr>
          <p:cNvSpPr txBox="1"/>
          <p:nvPr/>
        </p:nvSpPr>
        <p:spPr>
          <a:xfrm>
            <a:off x="2755790" y="3013500"/>
            <a:ext cx="2396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Topic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96CE6-2349-4093-B74B-01F729B596D5}"/>
              </a:ext>
            </a:extLst>
          </p:cNvPr>
          <p:cNvSpPr txBox="1"/>
          <p:nvPr/>
        </p:nvSpPr>
        <p:spPr>
          <a:xfrm>
            <a:off x="4859108" y="3136612"/>
            <a:ext cx="4340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= AWS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이용한 서비스</a:t>
            </a:r>
          </a:p>
        </p:txBody>
      </p:sp>
    </p:spTree>
    <p:extLst>
      <p:ext uri="{BB962C8B-B14F-4D97-AF65-F5344CB8AC3E}">
        <p14:creationId xmlns:p14="http://schemas.microsoft.com/office/powerpoint/2010/main" val="116962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2DA118-B502-45EB-8BE3-EB790D27AA65}"/>
              </a:ext>
            </a:extLst>
          </p:cNvPr>
          <p:cNvSpPr txBox="1"/>
          <p:nvPr/>
        </p:nvSpPr>
        <p:spPr>
          <a:xfrm>
            <a:off x="5139265" y="2421466"/>
            <a:ext cx="191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Topic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96CE6-2349-4093-B74B-01F729B596D5}"/>
              </a:ext>
            </a:extLst>
          </p:cNvPr>
          <p:cNvSpPr txBox="1"/>
          <p:nvPr/>
        </p:nvSpPr>
        <p:spPr>
          <a:xfrm>
            <a:off x="1624073" y="3691466"/>
            <a:ext cx="8943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AWS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S3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이용한 클라우드 스토리지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69411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C1B08C-550E-4CE6-8841-901AEC797DF2}"/>
              </a:ext>
            </a:extLst>
          </p:cNvPr>
          <p:cNvSpPr txBox="1"/>
          <p:nvPr/>
        </p:nvSpPr>
        <p:spPr>
          <a:xfrm>
            <a:off x="5266266" y="3013501"/>
            <a:ext cx="165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Tool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990A027E-F792-46D3-BA9F-063610FF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9121" y="2923563"/>
            <a:ext cx="1333755" cy="1614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A294A-EC6C-4890-B3F7-6D0DB8C6056E}"/>
              </a:ext>
            </a:extLst>
          </p:cNvPr>
          <p:cNvSpPr txBox="1"/>
          <p:nvPr/>
        </p:nvSpPr>
        <p:spPr>
          <a:xfrm>
            <a:off x="5266264" y="964568"/>
            <a:ext cx="165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Tool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92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990A027E-F792-46D3-BA9F-063610FF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2267" y="2923563"/>
            <a:ext cx="1333755" cy="16147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5689B0-F8FC-43E8-9339-38795897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69" y="2923563"/>
            <a:ext cx="1754431" cy="15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2553B-1854-4236-9C72-4A7E6AC0114F}"/>
              </a:ext>
            </a:extLst>
          </p:cNvPr>
          <p:cNvSpPr txBox="1"/>
          <p:nvPr/>
        </p:nvSpPr>
        <p:spPr>
          <a:xfrm>
            <a:off x="5266264" y="964568"/>
            <a:ext cx="165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Tool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23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990A027E-F792-46D3-BA9F-063610FF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289" y="2923563"/>
            <a:ext cx="1333755" cy="16147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5689B0-F8FC-43E8-9339-38795897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70" y="2997675"/>
            <a:ext cx="1720444" cy="14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5E058-3286-400B-B1B6-2219622CC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7337" y="2878999"/>
            <a:ext cx="1382196" cy="1614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F8C9D-3EB6-4E06-B1C9-BD6DE3E5CE4D}"/>
              </a:ext>
            </a:extLst>
          </p:cNvPr>
          <p:cNvSpPr txBox="1"/>
          <p:nvPr/>
        </p:nvSpPr>
        <p:spPr>
          <a:xfrm>
            <a:off x="5266264" y="964568"/>
            <a:ext cx="165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Tool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7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990A027E-F792-46D3-BA9F-063610FF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6022" y="2878998"/>
            <a:ext cx="1333755" cy="16147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F5689B0-F8FC-43E8-9339-38795897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755" y="2997674"/>
            <a:ext cx="1720444" cy="14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D255E058-3286-400B-B1B6-2219622CC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070" y="2878998"/>
            <a:ext cx="1382196" cy="1614715"/>
          </a:xfrm>
          <a:prstGeom prst="rect">
            <a:avLst/>
          </a:prstGeom>
        </p:spPr>
      </p:pic>
      <p:pic>
        <p:nvPicPr>
          <p:cNvPr id="5122" name="Picture 2" descr="AWS Amplify (@AWSAmplify) / Twitter">
            <a:extLst>
              <a:ext uri="{FF2B5EF4-FFF2-40B4-BE49-F238E27FC236}">
                <a16:creationId xmlns:a16="http://schemas.microsoft.com/office/drawing/2014/main" id="{8BB74EC2-F777-415B-BBDD-C6BA4A19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97" y="2385879"/>
            <a:ext cx="2719630" cy="27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DF5AB-F719-4A5A-8F29-98FE13843636}"/>
              </a:ext>
            </a:extLst>
          </p:cNvPr>
          <p:cNvSpPr txBox="1"/>
          <p:nvPr/>
        </p:nvSpPr>
        <p:spPr>
          <a:xfrm>
            <a:off x="5266264" y="964568"/>
            <a:ext cx="165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Tool</a:t>
            </a:r>
            <a:endParaRPr lang="ko-KR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10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151</Words>
  <Application>Microsoft Office PowerPoint</Application>
  <PresentationFormat>와이드스크린</PresentationFormat>
  <Paragraphs>66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Noto Sans CJK KR Black</vt:lpstr>
      <vt:lpstr>Noto Sans CJK KR Bold</vt:lpstr>
      <vt:lpstr>Noto Sans CJK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현빈</dc:creator>
  <cp:lastModifiedBy>김 현빈</cp:lastModifiedBy>
  <cp:revision>7</cp:revision>
  <dcterms:created xsi:type="dcterms:W3CDTF">2022-02-07T06:49:34Z</dcterms:created>
  <dcterms:modified xsi:type="dcterms:W3CDTF">2022-02-18T07:12:06Z</dcterms:modified>
</cp:coreProperties>
</file>